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8" r:id="rId2"/>
  </p:sldIdLst>
  <p:sldSz cx="21945600" cy="329184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CCBEA06-7298-F5AF-E46F-36D6DE6EBD85}" name="Hong, Sophia (US 1200)" initials="HS(1" userId="S::ana.s.hong@jpl.nasa.gov::8ed35a80-99c1-44c0-b57b-9b3aa285e4d8" providerId="AD"/>
  <p188:author id="{9F1056C4-72A9-A504-F5CB-4FBBE654700D}" name="Castaneda, Lupe (US 1230)" initials="CL(1" userId="S::Guadalupe.Castaneda@jpl.nasa.gov::6691f1d8-cdcc-421d-b26a-5c6cdec04609"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2D050"/>
    <a:srgbClr val="E6E6E6"/>
    <a:srgbClr val="551415"/>
    <a:srgbClr val="9F2B1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640"/>
    <p:restoredTop sz="96405"/>
  </p:normalViewPr>
  <p:slideViewPr>
    <p:cSldViewPr snapToGrid="0">
      <p:cViewPr varScale="1">
        <p:scale>
          <a:sx n="20" d="100"/>
          <a:sy n="20" d="100"/>
        </p:scale>
        <p:origin x="2218" y="55"/>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7" Type="http://schemas.microsoft.com/office/2018/10/relationships/authors" Target="author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45920" y="5387342"/>
            <a:ext cx="18653760" cy="11460480"/>
          </a:xfrm>
        </p:spPr>
        <p:txBody>
          <a:bodyPr anchor="b"/>
          <a:lstStyle>
            <a:lvl1pPr algn="ctr">
              <a:defRPr sz="14400"/>
            </a:lvl1pPr>
          </a:lstStyle>
          <a:p>
            <a:r>
              <a:rPr lang="en-US"/>
              <a:t>Click to edit Master title style</a:t>
            </a:r>
            <a:endParaRPr lang="en-US" dirty="0"/>
          </a:p>
        </p:txBody>
      </p:sp>
      <p:sp>
        <p:nvSpPr>
          <p:cNvPr id="3" name="Subtitle 2"/>
          <p:cNvSpPr>
            <a:spLocks noGrp="1"/>
          </p:cNvSpPr>
          <p:nvPr>
            <p:ph type="subTitle" idx="1"/>
          </p:nvPr>
        </p:nvSpPr>
        <p:spPr>
          <a:xfrm>
            <a:off x="2743200" y="17289782"/>
            <a:ext cx="16459200" cy="7947658"/>
          </a:xfrm>
        </p:spPr>
        <p:txBody>
          <a:bodyPr/>
          <a:lstStyle>
            <a:lvl1pPr marL="0" indent="0" algn="ctr">
              <a:buNone/>
              <a:defRPr sz="5760"/>
            </a:lvl1pPr>
            <a:lvl2pPr marL="1097280" indent="0" algn="ctr">
              <a:buNone/>
              <a:defRPr sz="4800"/>
            </a:lvl2pPr>
            <a:lvl3pPr marL="2194560" indent="0" algn="ctr">
              <a:buNone/>
              <a:defRPr sz="4320"/>
            </a:lvl3pPr>
            <a:lvl4pPr marL="3291840" indent="0" algn="ctr">
              <a:buNone/>
              <a:defRPr sz="3840"/>
            </a:lvl4pPr>
            <a:lvl5pPr marL="4389120" indent="0" algn="ctr">
              <a:buNone/>
              <a:defRPr sz="3840"/>
            </a:lvl5pPr>
            <a:lvl6pPr marL="5486400" indent="0" algn="ctr">
              <a:buNone/>
              <a:defRPr sz="3840"/>
            </a:lvl6pPr>
            <a:lvl7pPr marL="6583680" indent="0" algn="ctr">
              <a:buNone/>
              <a:defRPr sz="3840"/>
            </a:lvl7pPr>
            <a:lvl8pPr marL="7680960" indent="0" algn="ctr">
              <a:buNone/>
              <a:defRPr sz="3840"/>
            </a:lvl8pPr>
            <a:lvl9pPr marL="8778240" indent="0" algn="ctr">
              <a:buNone/>
              <a:defRPr sz="384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B41C0FA-16C0-894C-A716-8787E14EF5B7}" type="datetimeFigureOut">
              <a:rPr lang="en-US" smtClean="0"/>
              <a:t>10/30/2025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18201380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41C0FA-16C0-894C-A716-8787E14EF5B7}" type="datetimeFigureOut">
              <a:rPr lang="en-US" smtClean="0"/>
              <a:t>10/30/2025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14080146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97331" y="8206749"/>
            <a:ext cx="18928080" cy="13693138"/>
          </a:xfrm>
        </p:spPr>
        <p:txBody>
          <a:bodyPr anchor="b"/>
          <a:lstStyle>
            <a:lvl1pPr>
              <a:defRPr sz="14400"/>
            </a:lvl1pPr>
          </a:lstStyle>
          <a:p>
            <a:r>
              <a:rPr lang="en-US"/>
              <a:t>Click to edit Master title style</a:t>
            </a:r>
            <a:endParaRPr lang="en-US" dirty="0"/>
          </a:p>
        </p:txBody>
      </p:sp>
      <p:sp>
        <p:nvSpPr>
          <p:cNvPr id="3" name="Text Placeholder 2"/>
          <p:cNvSpPr>
            <a:spLocks noGrp="1"/>
          </p:cNvSpPr>
          <p:nvPr>
            <p:ph type="body" idx="1"/>
          </p:nvPr>
        </p:nvSpPr>
        <p:spPr>
          <a:xfrm>
            <a:off x="1497331" y="22029429"/>
            <a:ext cx="18928080" cy="7200898"/>
          </a:xfrm>
        </p:spPr>
        <p:txBody>
          <a:bodyPr/>
          <a:lstStyle>
            <a:lvl1pPr marL="0" indent="0">
              <a:buNone/>
              <a:defRPr sz="5760">
                <a:solidFill>
                  <a:schemeClr val="tx1"/>
                </a:solidFill>
              </a:defRPr>
            </a:lvl1pPr>
            <a:lvl2pPr marL="1097280" indent="0">
              <a:buNone/>
              <a:defRPr sz="4800">
                <a:solidFill>
                  <a:schemeClr val="tx1">
                    <a:tint val="75000"/>
                  </a:schemeClr>
                </a:solidFill>
              </a:defRPr>
            </a:lvl2pPr>
            <a:lvl3pPr marL="2194560" indent="0">
              <a:buNone/>
              <a:defRPr sz="4320">
                <a:solidFill>
                  <a:schemeClr val="tx1">
                    <a:tint val="75000"/>
                  </a:schemeClr>
                </a:solidFill>
              </a:defRPr>
            </a:lvl3pPr>
            <a:lvl4pPr marL="3291840" indent="0">
              <a:buNone/>
              <a:defRPr sz="3840">
                <a:solidFill>
                  <a:schemeClr val="tx1">
                    <a:tint val="75000"/>
                  </a:schemeClr>
                </a:solidFill>
              </a:defRPr>
            </a:lvl4pPr>
            <a:lvl5pPr marL="4389120" indent="0">
              <a:buNone/>
              <a:defRPr sz="3840">
                <a:solidFill>
                  <a:schemeClr val="tx1">
                    <a:tint val="75000"/>
                  </a:schemeClr>
                </a:solidFill>
              </a:defRPr>
            </a:lvl5pPr>
            <a:lvl6pPr marL="5486400" indent="0">
              <a:buNone/>
              <a:defRPr sz="3840">
                <a:solidFill>
                  <a:schemeClr val="tx1">
                    <a:tint val="75000"/>
                  </a:schemeClr>
                </a:solidFill>
              </a:defRPr>
            </a:lvl6pPr>
            <a:lvl7pPr marL="6583680" indent="0">
              <a:buNone/>
              <a:defRPr sz="3840">
                <a:solidFill>
                  <a:schemeClr val="tx1">
                    <a:tint val="75000"/>
                  </a:schemeClr>
                </a:solidFill>
              </a:defRPr>
            </a:lvl7pPr>
            <a:lvl8pPr marL="7680960" indent="0">
              <a:buNone/>
              <a:defRPr sz="3840">
                <a:solidFill>
                  <a:schemeClr val="tx1">
                    <a:tint val="75000"/>
                  </a:schemeClr>
                </a:solidFill>
              </a:defRPr>
            </a:lvl8pPr>
            <a:lvl9pPr marL="8778240" indent="0">
              <a:buNone/>
              <a:defRPr sz="384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B41C0FA-16C0-894C-A716-8787E14EF5B7}" type="datetimeFigureOut">
              <a:rPr lang="en-US" smtClean="0"/>
              <a:t>10/30/2025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39703502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508760" y="8763000"/>
            <a:ext cx="932688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1109960" y="8763000"/>
            <a:ext cx="932688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B41C0FA-16C0-894C-A716-8787E14EF5B7}" type="datetimeFigureOut">
              <a:rPr lang="en-US" smtClean="0"/>
              <a:t>10/30/2025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700363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511618" y="1752607"/>
            <a:ext cx="18928080" cy="6362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1511621" y="8069582"/>
            <a:ext cx="9284016" cy="3954778"/>
          </a:xfrm>
        </p:spPr>
        <p:txBody>
          <a:bodyPr anchor="b"/>
          <a:lstStyle>
            <a:lvl1pPr marL="0" indent="0">
              <a:buNone/>
              <a:defRPr sz="5760" b="1"/>
            </a:lvl1pPr>
            <a:lvl2pPr marL="1097280" indent="0">
              <a:buNone/>
              <a:defRPr sz="4800" b="1"/>
            </a:lvl2pPr>
            <a:lvl3pPr marL="2194560" indent="0">
              <a:buNone/>
              <a:defRPr sz="4320" b="1"/>
            </a:lvl3pPr>
            <a:lvl4pPr marL="3291840" indent="0">
              <a:buNone/>
              <a:defRPr sz="3840" b="1"/>
            </a:lvl4pPr>
            <a:lvl5pPr marL="4389120" indent="0">
              <a:buNone/>
              <a:defRPr sz="3840" b="1"/>
            </a:lvl5pPr>
            <a:lvl6pPr marL="5486400" indent="0">
              <a:buNone/>
              <a:defRPr sz="3840" b="1"/>
            </a:lvl6pPr>
            <a:lvl7pPr marL="6583680" indent="0">
              <a:buNone/>
              <a:defRPr sz="3840" b="1"/>
            </a:lvl7pPr>
            <a:lvl8pPr marL="7680960" indent="0">
              <a:buNone/>
              <a:defRPr sz="3840" b="1"/>
            </a:lvl8pPr>
            <a:lvl9pPr marL="8778240" indent="0">
              <a:buNone/>
              <a:defRPr sz="3840" b="1"/>
            </a:lvl9pPr>
          </a:lstStyle>
          <a:p>
            <a:pPr lvl="0"/>
            <a:r>
              <a:rPr lang="en-US"/>
              <a:t>Click to edit Master text styles</a:t>
            </a:r>
          </a:p>
        </p:txBody>
      </p:sp>
      <p:sp>
        <p:nvSpPr>
          <p:cNvPr id="4" name="Content Placeholder 3"/>
          <p:cNvSpPr>
            <a:spLocks noGrp="1"/>
          </p:cNvSpPr>
          <p:nvPr>
            <p:ph sz="half" idx="2"/>
          </p:nvPr>
        </p:nvSpPr>
        <p:spPr>
          <a:xfrm>
            <a:off x="1511621" y="12024360"/>
            <a:ext cx="9284016"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1109961" y="8069582"/>
            <a:ext cx="9329738" cy="3954778"/>
          </a:xfrm>
        </p:spPr>
        <p:txBody>
          <a:bodyPr anchor="b"/>
          <a:lstStyle>
            <a:lvl1pPr marL="0" indent="0">
              <a:buNone/>
              <a:defRPr sz="5760" b="1"/>
            </a:lvl1pPr>
            <a:lvl2pPr marL="1097280" indent="0">
              <a:buNone/>
              <a:defRPr sz="4800" b="1"/>
            </a:lvl2pPr>
            <a:lvl3pPr marL="2194560" indent="0">
              <a:buNone/>
              <a:defRPr sz="4320" b="1"/>
            </a:lvl3pPr>
            <a:lvl4pPr marL="3291840" indent="0">
              <a:buNone/>
              <a:defRPr sz="3840" b="1"/>
            </a:lvl4pPr>
            <a:lvl5pPr marL="4389120" indent="0">
              <a:buNone/>
              <a:defRPr sz="3840" b="1"/>
            </a:lvl5pPr>
            <a:lvl6pPr marL="5486400" indent="0">
              <a:buNone/>
              <a:defRPr sz="3840" b="1"/>
            </a:lvl6pPr>
            <a:lvl7pPr marL="6583680" indent="0">
              <a:buNone/>
              <a:defRPr sz="3840" b="1"/>
            </a:lvl7pPr>
            <a:lvl8pPr marL="7680960" indent="0">
              <a:buNone/>
              <a:defRPr sz="3840" b="1"/>
            </a:lvl8pPr>
            <a:lvl9pPr marL="8778240" indent="0">
              <a:buNone/>
              <a:defRPr sz="3840" b="1"/>
            </a:lvl9pPr>
          </a:lstStyle>
          <a:p>
            <a:pPr lvl="0"/>
            <a:r>
              <a:rPr lang="en-US"/>
              <a:t>Click to edit Master text styles</a:t>
            </a:r>
          </a:p>
        </p:txBody>
      </p:sp>
      <p:sp>
        <p:nvSpPr>
          <p:cNvPr id="6" name="Content Placeholder 5"/>
          <p:cNvSpPr>
            <a:spLocks noGrp="1"/>
          </p:cNvSpPr>
          <p:nvPr>
            <p:ph sz="quarter" idx="4"/>
          </p:nvPr>
        </p:nvSpPr>
        <p:spPr>
          <a:xfrm>
            <a:off x="11109961" y="12024360"/>
            <a:ext cx="9329738"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B41C0FA-16C0-894C-A716-8787E14EF5B7}" type="datetimeFigureOut">
              <a:rPr lang="en-US" smtClean="0"/>
              <a:t>10/30/2025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17134488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B41C0FA-16C0-894C-A716-8787E14EF5B7}" type="datetimeFigureOut">
              <a:rPr lang="en-US" smtClean="0"/>
              <a:t>10/30/2025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4987721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B41C0FA-16C0-894C-A716-8787E14EF5B7}" type="datetimeFigureOut">
              <a:rPr lang="en-US" smtClean="0"/>
              <a:t>10/30/2025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38197465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11619" y="2194560"/>
            <a:ext cx="7078027" cy="7680960"/>
          </a:xfrm>
        </p:spPr>
        <p:txBody>
          <a:bodyPr anchor="b"/>
          <a:lstStyle>
            <a:lvl1pPr>
              <a:defRPr sz="7680"/>
            </a:lvl1pPr>
          </a:lstStyle>
          <a:p>
            <a:r>
              <a:rPr lang="en-US"/>
              <a:t>Click to edit Master title style</a:t>
            </a:r>
            <a:endParaRPr lang="en-US" dirty="0"/>
          </a:p>
        </p:txBody>
      </p:sp>
      <p:sp>
        <p:nvSpPr>
          <p:cNvPr id="3" name="Content Placeholder 2"/>
          <p:cNvSpPr>
            <a:spLocks noGrp="1"/>
          </p:cNvSpPr>
          <p:nvPr>
            <p:ph idx="1"/>
          </p:nvPr>
        </p:nvSpPr>
        <p:spPr>
          <a:xfrm>
            <a:off x="9329738" y="4739647"/>
            <a:ext cx="11109960" cy="23393400"/>
          </a:xfrm>
        </p:spPr>
        <p:txBody>
          <a:bodyPr/>
          <a:lstStyle>
            <a:lvl1pPr>
              <a:defRPr sz="7680"/>
            </a:lvl1pPr>
            <a:lvl2pPr>
              <a:defRPr sz="6720"/>
            </a:lvl2pPr>
            <a:lvl3pPr>
              <a:defRPr sz="5760"/>
            </a:lvl3pPr>
            <a:lvl4pPr>
              <a:defRPr sz="4800"/>
            </a:lvl4pPr>
            <a:lvl5pPr>
              <a:defRPr sz="4800"/>
            </a:lvl5pPr>
            <a:lvl6pPr>
              <a:defRPr sz="4800"/>
            </a:lvl6pPr>
            <a:lvl7pPr>
              <a:defRPr sz="4800"/>
            </a:lvl7pPr>
            <a:lvl8pPr>
              <a:defRPr sz="4800"/>
            </a:lvl8pPr>
            <a:lvl9pPr>
              <a:defRPr sz="4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511619" y="9875520"/>
            <a:ext cx="7078027" cy="18295622"/>
          </a:xfrm>
        </p:spPr>
        <p:txBody>
          <a:bodyPr/>
          <a:lstStyle>
            <a:lvl1pPr marL="0" indent="0">
              <a:buNone/>
              <a:defRPr sz="3840"/>
            </a:lvl1pPr>
            <a:lvl2pPr marL="1097280" indent="0">
              <a:buNone/>
              <a:defRPr sz="3360"/>
            </a:lvl2pPr>
            <a:lvl3pPr marL="2194560" indent="0">
              <a:buNone/>
              <a:defRPr sz="2880"/>
            </a:lvl3pPr>
            <a:lvl4pPr marL="3291840" indent="0">
              <a:buNone/>
              <a:defRPr sz="2400"/>
            </a:lvl4pPr>
            <a:lvl5pPr marL="4389120" indent="0">
              <a:buNone/>
              <a:defRPr sz="2400"/>
            </a:lvl5pPr>
            <a:lvl6pPr marL="5486400" indent="0">
              <a:buNone/>
              <a:defRPr sz="2400"/>
            </a:lvl6pPr>
            <a:lvl7pPr marL="6583680" indent="0">
              <a:buNone/>
              <a:defRPr sz="2400"/>
            </a:lvl7pPr>
            <a:lvl8pPr marL="7680960" indent="0">
              <a:buNone/>
              <a:defRPr sz="2400"/>
            </a:lvl8pPr>
            <a:lvl9pPr marL="8778240" indent="0">
              <a:buNone/>
              <a:defRPr sz="2400"/>
            </a:lvl9pPr>
          </a:lstStyle>
          <a:p>
            <a:pPr lvl="0"/>
            <a:r>
              <a:rPr lang="en-US"/>
              <a:t>Click to edit Master text styles</a:t>
            </a:r>
          </a:p>
        </p:txBody>
      </p:sp>
      <p:sp>
        <p:nvSpPr>
          <p:cNvPr id="5" name="Date Placeholder 4"/>
          <p:cNvSpPr>
            <a:spLocks noGrp="1"/>
          </p:cNvSpPr>
          <p:nvPr>
            <p:ph type="dt" sz="half" idx="10"/>
          </p:nvPr>
        </p:nvSpPr>
        <p:spPr/>
        <p:txBody>
          <a:bodyPr/>
          <a:lstStyle/>
          <a:p>
            <a:fld id="{9B41C0FA-16C0-894C-A716-8787E14EF5B7}" type="datetimeFigureOut">
              <a:rPr lang="en-US" smtClean="0"/>
              <a:t>10/30/2025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36977428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11619" y="2194560"/>
            <a:ext cx="7078027" cy="7680960"/>
          </a:xfrm>
        </p:spPr>
        <p:txBody>
          <a:bodyPr anchor="b"/>
          <a:lstStyle>
            <a:lvl1pPr>
              <a:defRPr sz="7680"/>
            </a:lvl1pPr>
          </a:lstStyle>
          <a:p>
            <a:r>
              <a:rPr lang="en-US"/>
              <a:t>Click to edit Master title style</a:t>
            </a:r>
            <a:endParaRPr lang="en-US" dirty="0"/>
          </a:p>
        </p:txBody>
      </p:sp>
      <p:sp>
        <p:nvSpPr>
          <p:cNvPr id="3" name="Picture Placeholder 2"/>
          <p:cNvSpPr>
            <a:spLocks noGrp="1" noChangeAspect="1"/>
          </p:cNvSpPr>
          <p:nvPr>
            <p:ph type="pic" idx="1"/>
          </p:nvPr>
        </p:nvSpPr>
        <p:spPr>
          <a:xfrm>
            <a:off x="9329738" y="4739647"/>
            <a:ext cx="11109960" cy="23393400"/>
          </a:xfrm>
        </p:spPr>
        <p:txBody>
          <a:bodyPr anchor="t"/>
          <a:lstStyle>
            <a:lvl1pPr marL="0" indent="0">
              <a:buNone/>
              <a:defRPr sz="7680"/>
            </a:lvl1pPr>
            <a:lvl2pPr marL="1097280" indent="0">
              <a:buNone/>
              <a:defRPr sz="6720"/>
            </a:lvl2pPr>
            <a:lvl3pPr marL="2194560" indent="0">
              <a:buNone/>
              <a:defRPr sz="5760"/>
            </a:lvl3pPr>
            <a:lvl4pPr marL="3291840" indent="0">
              <a:buNone/>
              <a:defRPr sz="4800"/>
            </a:lvl4pPr>
            <a:lvl5pPr marL="4389120" indent="0">
              <a:buNone/>
              <a:defRPr sz="4800"/>
            </a:lvl5pPr>
            <a:lvl6pPr marL="5486400" indent="0">
              <a:buNone/>
              <a:defRPr sz="4800"/>
            </a:lvl6pPr>
            <a:lvl7pPr marL="6583680" indent="0">
              <a:buNone/>
              <a:defRPr sz="4800"/>
            </a:lvl7pPr>
            <a:lvl8pPr marL="7680960" indent="0">
              <a:buNone/>
              <a:defRPr sz="4800"/>
            </a:lvl8pPr>
            <a:lvl9pPr marL="8778240" indent="0">
              <a:buNone/>
              <a:defRPr sz="4800"/>
            </a:lvl9pPr>
          </a:lstStyle>
          <a:p>
            <a:r>
              <a:rPr lang="en-US"/>
              <a:t>Click icon to add picture</a:t>
            </a:r>
            <a:endParaRPr lang="en-US" dirty="0"/>
          </a:p>
        </p:txBody>
      </p:sp>
      <p:sp>
        <p:nvSpPr>
          <p:cNvPr id="4" name="Text Placeholder 3"/>
          <p:cNvSpPr>
            <a:spLocks noGrp="1"/>
          </p:cNvSpPr>
          <p:nvPr>
            <p:ph type="body" sz="half" idx="2"/>
          </p:nvPr>
        </p:nvSpPr>
        <p:spPr>
          <a:xfrm>
            <a:off x="1511619" y="9875520"/>
            <a:ext cx="7078027" cy="18295622"/>
          </a:xfrm>
        </p:spPr>
        <p:txBody>
          <a:bodyPr/>
          <a:lstStyle>
            <a:lvl1pPr marL="0" indent="0">
              <a:buNone/>
              <a:defRPr sz="3840"/>
            </a:lvl1pPr>
            <a:lvl2pPr marL="1097280" indent="0">
              <a:buNone/>
              <a:defRPr sz="3360"/>
            </a:lvl2pPr>
            <a:lvl3pPr marL="2194560" indent="0">
              <a:buNone/>
              <a:defRPr sz="2880"/>
            </a:lvl3pPr>
            <a:lvl4pPr marL="3291840" indent="0">
              <a:buNone/>
              <a:defRPr sz="2400"/>
            </a:lvl4pPr>
            <a:lvl5pPr marL="4389120" indent="0">
              <a:buNone/>
              <a:defRPr sz="2400"/>
            </a:lvl5pPr>
            <a:lvl6pPr marL="5486400" indent="0">
              <a:buNone/>
              <a:defRPr sz="2400"/>
            </a:lvl6pPr>
            <a:lvl7pPr marL="6583680" indent="0">
              <a:buNone/>
              <a:defRPr sz="2400"/>
            </a:lvl7pPr>
            <a:lvl8pPr marL="7680960" indent="0">
              <a:buNone/>
              <a:defRPr sz="2400"/>
            </a:lvl8pPr>
            <a:lvl9pPr marL="8778240" indent="0">
              <a:buNone/>
              <a:defRPr sz="2400"/>
            </a:lvl9pPr>
          </a:lstStyle>
          <a:p>
            <a:pPr lvl="0"/>
            <a:r>
              <a:rPr lang="en-US"/>
              <a:t>Click to edit Master text styles</a:t>
            </a:r>
          </a:p>
        </p:txBody>
      </p:sp>
      <p:sp>
        <p:nvSpPr>
          <p:cNvPr id="5" name="Date Placeholder 4"/>
          <p:cNvSpPr>
            <a:spLocks noGrp="1"/>
          </p:cNvSpPr>
          <p:nvPr>
            <p:ph type="dt" sz="half" idx="10"/>
          </p:nvPr>
        </p:nvSpPr>
        <p:spPr/>
        <p:txBody>
          <a:bodyPr/>
          <a:lstStyle/>
          <a:p>
            <a:fld id="{9B41C0FA-16C0-894C-A716-8787E14EF5B7}" type="datetimeFigureOut">
              <a:rPr lang="en-US" smtClean="0"/>
              <a:t>10/30/2025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5454593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41C0FA-16C0-894C-A716-8787E14EF5B7}" type="datetimeFigureOut">
              <a:rPr lang="en-US" smtClean="0"/>
              <a:t>10/30/2025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38901855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5704821" y="1752600"/>
            <a:ext cx="4732020" cy="2789682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508761" y="1752600"/>
            <a:ext cx="13921740" cy="2789682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41C0FA-16C0-894C-A716-8787E14EF5B7}" type="datetimeFigureOut">
              <a:rPr lang="en-US" smtClean="0"/>
              <a:t>10/30/2025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41469679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08760" y="1752607"/>
            <a:ext cx="18928080" cy="6362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508760" y="8763000"/>
            <a:ext cx="18928080" cy="2088642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508760" y="30510487"/>
            <a:ext cx="4937760" cy="1752600"/>
          </a:xfrm>
          <a:prstGeom prst="rect">
            <a:avLst/>
          </a:prstGeom>
        </p:spPr>
        <p:txBody>
          <a:bodyPr vert="horz" lIns="91440" tIns="45720" rIns="91440" bIns="45720" rtlCol="0" anchor="ctr"/>
          <a:lstStyle>
            <a:lvl1pPr algn="l">
              <a:defRPr sz="2880">
                <a:solidFill>
                  <a:schemeClr val="tx1">
                    <a:tint val="75000"/>
                  </a:schemeClr>
                </a:solidFill>
              </a:defRPr>
            </a:lvl1pPr>
          </a:lstStyle>
          <a:p>
            <a:fld id="{9B41C0FA-16C0-894C-A716-8787E14EF5B7}" type="datetimeFigureOut">
              <a:rPr lang="en-US" smtClean="0"/>
              <a:t>10/30/2025</a:t>
            </a:fld>
            <a:endParaRPr lang="en-US"/>
          </a:p>
        </p:txBody>
      </p:sp>
      <p:sp>
        <p:nvSpPr>
          <p:cNvPr id="5" name="Footer Placeholder 4"/>
          <p:cNvSpPr>
            <a:spLocks noGrp="1"/>
          </p:cNvSpPr>
          <p:nvPr>
            <p:ph type="ftr" sz="quarter" idx="3"/>
          </p:nvPr>
        </p:nvSpPr>
        <p:spPr>
          <a:xfrm>
            <a:off x="7269480" y="30510487"/>
            <a:ext cx="7406640" cy="1752600"/>
          </a:xfrm>
          <a:prstGeom prst="rect">
            <a:avLst/>
          </a:prstGeom>
        </p:spPr>
        <p:txBody>
          <a:bodyPr vert="horz" lIns="91440" tIns="45720" rIns="91440" bIns="45720" rtlCol="0" anchor="ctr"/>
          <a:lstStyle>
            <a:lvl1pPr algn="ctr">
              <a:defRPr sz="288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5499080" y="30510487"/>
            <a:ext cx="4937760" cy="1752600"/>
          </a:xfrm>
          <a:prstGeom prst="rect">
            <a:avLst/>
          </a:prstGeom>
        </p:spPr>
        <p:txBody>
          <a:bodyPr vert="horz" lIns="91440" tIns="45720" rIns="91440" bIns="45720" rtlCol="0" anchor="ctr"/>
          <a:lstStyle>
            <a:lvl1pPr algn="r">
              <a:defRPr sz="2880">
                <a:solidFill>
                  <a:schemeClr val="tx1">
                    <a:tint val="75000"/>
                  </a:schemeClr>
                </a:solidFill>
              </a:defRPr>
            </a:lvl1pPr>
          </a:lstStyle>
          <a:p>
            <a:fld id="{92CA531C-7793-A540-B2EB-21B5693E78E3}" type="slidenum">
              <a:rPr lang="en-US" smtClean="0"/>
              <a:t>‹#›</a:t>
            </a:fld>
            <a:endParaRPr lang="en-US"/>
          </a:p>
        </p:txBody>
      </p:sp>
    </p:spTree>
    <p:extLst>
      <p:ext uri="{BB962C8B-B14F-4D97-AF65-F5344CB8AC3E}">
        <p14:creationId xmlns:p14="http://schemas.microsoft.com/office/powerpoint/2010/main" val="326142620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2194560" rtl="0" eaLnBrk="1" latinLnBrk="0" hangingPunct="1">
        <a:lnSpc>
          <a:spcPct val="90000"/>
        </a:lnSpc>
        <a:spcBef>
          <a:spcPct val="0"/>
        </a:spcBef>
        <a:buNone/>
        <a:defRPr sz="10560" kern="1200">
          <a:solidFill>
            <a:schemeClr val="tx1"/>
          </a:solidFill>
          <a:latin typeface="+mj-lt"/>
          <a:ea typeface="+mj-ea"/>
          <a:cs typeface="+mj-cs"/>
        </a:defRPr>
      </a:lvl1pPr>
    </p:titleStyle>
    <p:bodyStyle>
      <a:lvl1pPr marL="548640" indent="-548640" algn="l" defTabSz="2194560" rtl="0" eaLnBrk="1" latinLnBrk="0" hangingPunct="1">
        <a:lnSpc>
          <a:spcPct val="90000"/>
        </a:lnSpc>
        <a:spcBef>
          <a:spcPts val="2400"/>
        </a:spcBef>
        <a:buFont typeface="Arial" panose="020B0604020202020204" pitchFamily="34" charset="0"/>
        <a:buChar char="•"/>
        <a:defRPr sz="6720" kern="1200">
          <a:solidFill>
            <a:schemeClr val="tx1"/>
          </a:solidFill>
          <a:latin typeface="+mn-lt"/>
          <a:ea typeface="+mn-ea"/>
          <a:cs typeface="+mn-cs"/>
        </a:defRPr>
      </a:lvl1pPr>
      <a:lvl2pPr marL="1645920" indent="-548640" algn="l" defTabSz="2194560" rtl="0" eaLnBrk="1" latinLnBrk="0" hangingPunct="1">
        <a:lnSpc>
          <a:spcPct val="90000"/>
        </a:lnSpc>
        <a:spcBef>
          <a:spcPts val="1200"/>
        </a:spcBef>
        <a:buFont typeface="Arial" panose="020B0604020202020204" pitchFamily="34" charset="0"/>
        <a:buChar char="•"/>
        <a:defRPr sz="5760" kern="1200">
          <a:solidFill>
            <a:schemeClr val="tx1"/>
          </a:solidFill>
          <a:latin typeface="+mn-lt"/>
          <a:ea typeface="+mn-ea"/>
          <a:cs typeface="+mn-cs"/>
        </a:defRPr>
      </a:lvl2pPr>
      <a:lvl3pPr marL="2743200" indent="-548640" algn="l" defTabSz="2194560" rtl="0" eaLnBrk="1" latinLnBrk="0" hangingPunct="1">
        <a:lnSpc>
          <a:spcPct val="90000"/>
        </a:lnSpc>
        <a:spcBef>
          <a:spcPts val="1200"/>
        </a:spcBef>
        <a:buFont typeface="Arial" panose="020B0604020202020204" pitchFamily="34" charset="0"/>
        <a:buChar char="•"/>
        <a:defRPr sz="4800" kern="1200">
          <a:solidFill>
            <a:schemeClr val="tx1"/>
          </a:solidFill>
          <a:latin typeface="+mn-lt"/>
          <a:ea typeface="+mn-ea"/>
          <a:cs typeface="+mn-cs"/>
        </a:defRPr>
      </a:lvl3pPr>
      <a:lvl4pPr marL="384048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4pPr>
      <a:lvl5pPr marL="493776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5pPr>
      <a:lvl6pPr marL="603504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6pPr>
      <a:lvl7pPr marL="713232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7pPr>
      <a:lvl8pPr marL="822960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8pPr>
      <a:lvl9pPr marL="932688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9pPr>
    </p:bodyStyle>
    <p:otherStyle>
      <a:defPPr>
        <a:defRPr lang="en-US"/>
      </a:defPPr>
      <a:lvl1pPr marL="0" algn="l" defTabSz="2194560" rtl="0" eaLnBrk="1" latinLnBrk="0" hangingPunct="1">
        <a:defRPr sz="4320" kern="1200">
          <a:solidFill>
            <a:schemeClr val="tx1"/>
          </a:solidFill>
          <a:latin typeface="+mn-lt"/>
          <a:ea typeface="+mn-ea"/>
          <a:cs typeface="+mn-cs"/>
        </a:defRPr>
      </a:lvl1pPr>
      <a:lvl2pPr marL="1097280" algn="l" defTabSz="2194560" rtl="0" eaLnBrk="1" latinLnBrk="0" hangingPunct="1">
        <a:defRPr sz="4320" kern="1200">
          <a:solidFill>
            <a:schemeClr val="tx1"/>
          </a:solidFill>
          <a:latin typeface="+mn-lt"/>
          <a:ea typeface="+mn-ea"/>
          <a:cs typeface="+mn-cs"/>
        </a:defRPr>
      </a:lvl2pPr>
      <a:lvl3pPr marL="2194560" algn="l" defTabSz="2194560" rtl="0" eaLnBrk="1" latinLnBrk="0" hangingPunct="1">
        <a:defRPr sz="4320" kern="1200">
          <a:solidFill>
            <a:schemeClr val="tx1"/>
          </a:solidFill>
          <a:latin typeface="+mn-lt"/>
          <a:ea typeface="+mn-ea"/>
          <a:cs typeface="+mn-cs"/>
        </a:defRPr>
      </a:lvl3pPr>
      <a:lvl4pPr marL="3291840" algn="l" defTabSz="2194560" rtl="0" eaLnBrk="1" latinLnBrk="0" hangingPunct="1">
        <a:defRPr sz="4320" kern="1200">
          <a:solidFill>
            <a:schemeClr val="tx1"/>
          </a:solidFill>
          <a:latin typeface="+mn-lt"/>
          <a:ea typeface="+mn-ea"/>
          <a:cs typeface="+mn-cs"/>
        </a:defRPr>
      </a:lvl4pPr>
      <a:lvl5pPr marL="4389120" algn="l" defTabSz="2194560" rtl="0" eaLnBrk="1" latinLnBrk="0" hangingPunct="1">
        <a:defRPr sz="4320" kern="1200">
          <a:solidFill>
            <a:schemeClr val="tx1"/>
          </a:solidFill>
          <a:latin typeface="+mn-lt"/>
          <a:ea typeface="+mn-ea"/>
          <a:cs typeface="+mn-cs"/>
        </a:defRPr>
      </a:lvl5pPr>
      <a:lvl6pPr marL="5486400" algn="l" defTabSz="2194560" rtl="0" eaLnBrk="1" latinLnBrk="0" hangingPunct="1">
        <a:defRPr sz="4320" kern="1200">
          <a:solidFill>
            <a:schemeClr val="tx1"/>
          </a:solidFill>
          <a:latin typeface="+mn-lt"/>
          <a:ea typeface="+mn-ea"/>
          <a:cs typeface="+mn-cs"/>
        </a:defRPr>
      </a:lvl6pPr>
      <a:lvl7pPr marL="6583680" algn="l" defTabSz="2194560" rtl="0" eaLnBrk="1" latinLnBrk="0" hangingPunct="1">
        <a:defRPr sz="4320" kern="1200">
          <a:solidFill>
            <a:schemeClr val="tx1"/>
          </a:solidFill>
          <a:latin typeface="+mn-lt"/>
          <a:ea typeface="+mn-ea"/>
          <a:cs typeface="+mn-cs"/>
        </a:defRPr>
      </a:lvl7pPr>
      <a:lvl8pPr marL="7680960" algn="l" defTabSz="2194560" rtl="0" eaLnBrk="1" latinLnBrk="0" hangingPunct="1">
        <a:defRPr sz="4320" kern="1200">
          <a:solidFill>
            <a:schemeClr val="tx1"/>
          </a:solidFill>
          <a:latin typeface="+mn-lt"/>
          <a:ea typeface="+mn-ea"/>
          <a:cs typeface="+mn-cs"/>
        </a:defRPr>
      </a:lvl8pPr>
      <a:lvl9pPr marL="8778240" algn="l" defTabSz="2194560" rtl="0" eaLnBrk="1" latinLnBrk="0" hangingPunct="1">
        <a:defRPr sz="43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04185AC-9F19-D1B5-3E2C-C165D877F433}"/>
              </a:ext>
            </a:extLst>
          </p:cNvPr>
          <p:cNvSpPr/>
          <p:nvPr/>
        </p:nvSpPr>
        <p:spPr>
          <a:xfrm>
            <a:off x="0" y="2103689"/>
            <a:ext cx="21945600" cy="5405377"/>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1B6AD9F-C2D0-FAA0-B80B-B64AFDA924FD}"/>
              </a:ext>
            </a:extLst>
          </p:cNvPr>
          <p:cNvSpPr/>
          <p:nvPr/>
        </p:nvSpPr>
        <p:spPr>
          <a:xfrm>
            <a:off x="8688841" y="28008071"/>
            <a:ext cx="12415511" cy="4057709"/>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extBox 13">
            <a:extLst>
              <a:ext uri="{FF2B5EF4-FFF2-40B4-BE49-F238E27FC236}">
                <a16:creationId xmlns:a16="http://schemas.microsoft.com/office/drawing/2014/main" id="{E03CE19A-D280-F67F-3E02-115A87F9AEB3}"/>
              </a:ext>
            </a:extLst>
          </p:cNvPr>
          <p:cNvSpPr txBox="1"/>
          <p:nvPr/>
        </p:nvSpPr>
        <p:spPr>
          <a:xfrm>
            <a:off x="1372191" y="3148853"/>
            <a:ext cx="19190258" cy="2308324"/>
          </a:xfrm>
          <a:prstGeom prst="rect">
            <a:avLst/>
          </a:prstGeom>
          <a:noFill/>
        </p:spPr>
        <p:txBody>
          <a:bodyPr wrap="square" rtlCol="0">
            <a:spAutoFit/>
          </a:bodyPr>
          <a:lstStyle/>
          <a:p>
            <a:pPr algn="ctr"/>
            <a:r>
              <a:rPr lang="en-US" sz="7200" b="1" dirty="0">
                <a:solidFill>
                  <a:schemeClr val="bg1"/>
                </a:solidFill>
                <a:latin typeface="Arial" panose="020B0604020202020204" pitchFamily="34" charset="0"/>
                <a:cs typeface="Arial" panose="020B0604020202020204" pitchFamily="34" charset="0"/>
              </a:rPr>
              <a:t>Radiative Impact and Transport of Martian Aerosols During Regional Dust Storms</a:t>
            </a:r>
          </a:p>
        </p:txBody>
      </p:sp>
      <p:sp>
        <p:nvSpPr>
          <p:cNvPr id="15" name="TextBox 14">
            <a:extLst>
              <a:ext uri="{FF2B5EF4-FFF2-40B4-BE49-F238E27FC236}">
                <a16:creationId xmlns:a16="http://schemas.microsoft.com/office/drawing/2014/main" id="{1432E216-21F1-A2C5-49F4-69DE267EBFE5}"/>
              </a:ext>
            </a:extLst>
          </p:cNvPr>
          <p:cNvSpPr txBox="1"/>
          <p:nvPr/>
        </p:nvSpPr>
        <p:spPr>
          <a:xfrm>
            <a:off x="1321090" y="5255462"/>
            <a:ext cx="19376571" cy="1938992"/>
          </a:xfrm>
          <a:prstGeom prst="rect">
            <a:avLst/>
          </a:prstGeom>
          <a:noFill/>
        </p:spPr>
        <p:txBody>
          <a:bodyPr wrap="square" rtlCol="0">
            <a:spAutoFit/>
          </a:bodyPr>
          <a:lstStyle/>
          <a:p>
            <a:pPr algn="ctr"/>
            <a:r>
              <a:rPr lang="en-US" sz="4000" b="1" dirty="0">
                <a:solidFill>
                  <a:schemeClr val="bg1"/>
                </a:solidFill>
                <a:latin typeface="Arial" panose="020B0604020202020204" pitchFamily="34" charset="0"/>
                <a:cs typeface="Arial" panose="020B0604020202020204" pitchFamily="34" charset="0"/>
              </a:rPr>
              <a:t>Hartzel E. Gillespie (JPL Postdoctoral Fellow, Section 322)</a:t>
            </a:r>
          </a:p>
          <a:p>
            <a:pPr algn="ctr"/>
            <a:r>
              <a:rPr lang="en-US" sz="4000" b="1" dirty="0">
                <a:solidFill>
                  <a:schemeClr val="bg1"/>
                </a:solidFill>
                <a:latin typeface="Arial" panose="020B0604020202020204" pitchFamily="34" charset="0"/>
                <a:cs typeface="Arial" panose="020B0604020202020204" pitchFamily="34" charset="0"/>
              </a:rPr>
              <a:t>Armin </a:t>
            </a:r>
            <a:r>
              <a:rPr lang="en-US" sz="4000" b="1" dirty="0" err="1">
                <a:solidFill>
                  <a:schemeClr val="bg1"/>
                </a:solidFill>
                <a:latin typeface="Arial" panose="020B0604020202020204" pitchFamily="34" charset="0"/>
                <a:cs typeface="Arial" panose="020B0604020202020204" pitchFamily="34" charset="0"/>
              </a:rPr>
              <a:t>Kleinböhl</a:t>
            </a:r>
            <a:r>
              <a:rPr lang="en-US" sz="4000" b="1" dirty="0">
                <a:solidFill>
                  <a:schemeClr val="bg1"/>
                </a:solidFill>
                <a:latin typeface="Arial" panose="020B0604020202020204" pitchFamily="34" charset="0"/>
                <a:cs typeface="Arial" panose="020B0604020202020204" pitchFamily="34" charset="0"/>
              </a:rPr>
              <a:t> (JPL/Caltech, Section 322), Chris Lee (University of Toronto), Liam Steele (European Centre for Medium-Range Weather Forecasting)</a:t>
            </a:r>
          </a:p>
        </p:txBody>
      </p:sp>
      <p:grpSp>
        <p:nvGrpSpPr>
          <p:cNvPr id="3" name="Group 2">
            <a:extLst>
              <a:ext uri="{FF2B5EF4-FFF2-40B4-BE49-F238E27FC236}">
                <a16:creationId xmlns:a16="http://schemas.microsoft.com/office/drawing/2014/main" id="{B201E15E-0A00-3AA1-BDC7-A03139FFCD2B}"/>
              </a:ext>
            </a:extLst>
          </p:cNvPr>
          <p:cNvGrpSpPr/>
          <p:nvPr/>
        </p:nvGrpSpPr>
        <p:grpSpPr>
          <a:xfrm>
            <a:off x="0" y="0"/>
            <a:ext cx="21945600" cy="2018594"/>
            <a:chOff x="0" y="0"/>
            <a:chExt cx="21945600" cy="2018594"/>
          </a:xfrm>
        </p:grpSpPr>
        <p:sp>
          <p:nvSpPr>
            <p:cNvPr id="5" name="Rectangle 4">
              <a:extLst>
                <a:ext uri="{FF2B5EF4-FFF2-40B4-BE49-F238E27FC236}">
                  <a16:creationId xmlns:a16="http://schemas.microsoft.com/office/drawing/2014/main" id="{A0F91F86-830D-56DC-415B-802180336266}"/>
                </a:ext>
              </a:extLst>
            </p:cNvPr>
            <p:cNvSpPr/>
            <p:nvPr/>
          </p:nvSpPr>
          <p:spPr>
            <a:xfrm>
              <a:off x="0" y="0"/>
              <a:ext cx="21945600" cy="201859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highlight>
                  <a:srgbClr val="000000"/>
                </a:highlight>
              </a:endParaRPr>
            </a:p>
          </p:txBody>
        </p:sp>
        <p:sp>
          <p:nvSpPr>
            <p:cNvPr id="6" name="TextBox 5">
              <a:extLst>
                <a:ext uri="{FF2B5EF4-FFF2-40B4-BE49-F238E27FC236}">
                  <a16:creationId xmlns:a16="http://schemas.microsoft.com/office/drawing/2014/main" id="{DF3C2645-EB1F-AFC2-1610-E29315DA05B5}"/>
                </a:ext>
              </a:extLst>
            </p:cNvPr>
            <p:cNvSpPr txBox="1"/>
            <p:nvPr/>
          </p:nvSpPr>
          <p:spPr>
            <a:xfrm>
              <a:off x="1173616" y="836401"/>
              <a:ext cx="7515225" cy="430887"/>
            </a:xfrm>
            <a:prstGeom prst="rect">
              <a:avLst/>
            </a:prstGeom>
            <a:noFill/>
          </p:spPr>
          <p:txBody>
            <a:bodyPr wrap="square" rtlCol="0">
              <a:spAutoFit/>
            </a:bodyPr>
            <a:lstStyle/>
            <a:p>
              <a:r>
                <a:rPr lang="en-US" sz="2200" dirty="0">
                  <a:solidFill>
                    <a:schemeClr val="bg1"/>
                  </a:solidFill>
                  <a:latin typeface="Helvetica" pitchFamily="2" charset="0"/>
                  <a:cs typeface="Arial" panose="020B0604020202020204" pitchFamily="34" charset="0"/>
                </a:rPr>
                <a:t>National Aeronautics and Space Administration</a:t>
              </a:r>
              <a:endParaRPr lang="en-US" sz="2000" dirty="0">
                <a:solidFill>
                  <a:schemeClr val="bg1"/>
                </a:solidFill>
                <a:latin typeface="Helvetica" pitchFamily="2" charset="0"/>
                <a:cs typeface="Arial" panose="020B0604020202020204" pitchFamily="34" charset="0"/>
              </a:endParaRPr>
            </a:p>
          </p:txBody>
        </p:sp>
        <p:pic>
          <p:nvPicPr>
            <p:cNvPr id="11" name="Picture 10">
              <a:extLst>
                <a:ext uri="{FF2B5EF4-FFF2-40B4-BE49-F238E27FC236}">
                  <a16:creationId xmlns:a16="http://schemas.microsoft.com/office/drawing/2014/main" id="{2F00CF16-5827-9E20-D8F2-BAEEF7AD9B4A}"/>
                </a:ext>
              </a:extLst>
            </p:cNvPr>
            <p:cNvPicPr>
              <a:picLocks noChangeAspect="1"/>
            </p:cNvPicPr>
            <p:nvPr/>
          </p:nvPicPr>
          <p:blipFill>
            <a:blip r:embed="rId2"/>
            <a:stretch>
              <a:fillRect/>
            </a:stretch>
          </p:blipFill>
          <p:spPr>
            <a:xfrm>
              <a:off x="18999760" y="185325"/>
              <a:ext cx="1697902" cy="1697902"/>
            </a:xfrm>
            <a:prstGeom prst="rect">
              <a:avLst/>
            </a:prstGeom>
          </p:spPr>
        </p:pic>
      </p:grpSp>
      <p:sp>
        <p:nvSpPr>
          <p:cNvPr id="9" name="TextBox 8">
            <a:extLst>
              <a:ext uri="{FF2B5EF4-FFF2-40B4-BE49-F238E27FC236}">
                <a16:creationId xmlns:a16="http://schemas.microsoft.com/office/drawing/2014/main" id="{9F7C05A0-162E-FFF5-9DF7-540257C25131}"/>
              </a:ext>
            </a:extLst>
          </p:cNvPr>
          <p:cNvSpPr txBox="1"/>
          <p:nvPr/>
        </p:nvSpPr>
        <p:spPr>
          <a:xfrm>
            <a:off x="801361" y="2657606"/>
            <a:ext cx="20416026" cy="707886"/>
          </a:xfrm>
          <a:prstGeom prst="rect">
            <a:avLst/>
          </a:prstGeom>
          <a:solidFill>
            <a:srgbClr val="92D050"/>
          </a:solidFill>
        </p:spPr>
        <p:txBody>
          <a:bodyPr wrap="square" rtlCol="0">
            <a:spAutoFit/>
          </a:bodyPr>
          <a:lstStyle/>
          <a:p>
            <a:pPr algn="ctr"/>
            <a:r>
              <a:rPr lang="en-US" sz="4000" dirty="0">
                <a:solidFill>
                  <a:schemeClr val="bg1"/>
                </a:solidFill>
                <a:latin typeface="Arial" panose="020B0604020202020204" pitchFamily="34" charset="0"/>
                <a:cs typeface="Arial" panose="020B0604020202020204" pitchFamily="34" charset="0"/>
              </a:rPr>
              <a:t>Postdoc Research</a:t>
            </a:r>
          </a:p>
        </p:txBody>
      </p:sp>
      <p:sp>
        <p:nvSpPr>
          <p:cNvPr id="19" name="TextBox 18">
            <a:extLst>
              <a:ext uri="{FF2B5EF4-FFF2-40B4-BE49-F238E27FC236}">
                <a16:creationId xmlns:a16="http://schemas.microsoft.com/office/drawing/2014/main" id="{0C5D4582-19F0-8FBF-4DA5-C82F5D9562F8}"/>
              </a:ext>
            </a:extLst>
          </p:cNvPr>
          <p:cNvSpPr txBox="1"/>
          <p:nvPr/>
        </p:nvSpPr>
        <p:spPr>
          <a:xfrm>
            <a:off x="1173616" y="28274627"/>
            <a:ext cx="8050696" cy="2354491"/>
          </a:xfrm>
          <a:prstGeom prst="rect">
            <a:avLst/>
          </a:prstGeom>
          <a:noFill/>
        </p:spPr>
        <p:txBody>
          <a:bodyPr wrap="square" rtlCol="0">
            <a:spAutoFit/>
          </a:bodyPr>
          <a:lstStyle/>
          <a:p>
            <a:r>
              <a:rPr lang="en-US" sz="2200" b="1" dirty="0">
                <a:latin typeface="Helvetica" pitchFamily="2" charset="0"/>
                <a:cs typeface="Arial" panose="020B0604020202020204" pitchFamily="34" charset="0"/>
              </a:rPr>
              <a:t>National Aeronautics and Space Administration</a:t>
            </a:r>
          </a:p>
          <a:p>
            <a:pPr>
              <a:spcBef>
                <a:spcPts val="1800"/>
              </a:spcBef>
            </a:pPr>
            <a:r>
              <a:rPr lang="en-US" sz="2200" b="1" dirty="0">
                <a:latin typeface="Helvetica" pitchFamily="2" charset="0"/>
                <a:cs typeface="Arial" panose="020B0604020202020204" pitchFamily="34" charset="0"/>
              </a:rPr>
              <a:t>Jet Propulsion Laboratory</a:t>
            </a:r>
          </a:p>
          <a:p>
            <a:r>
              <a:rPr lang="en-US" sz="2200" dirty="0">
                <a:latin typeface="Helvetica" pitchFamily="2" charset="0"/>
                <a:cs typeface="Arial" panose="020B0604020202020204" pitchFamily="34" charset="0"/>
              </a:rPr>
              <a:t>California Institute of Technology</a:t>
            </a:r>
          </a:p>
          <a:p>
            <a:r>
              <a:rPr lang="en-US" sz="2200" dirty="0">
                <a:latin typeface="Helvetica" pitchFamily="2" charset="0"/>
                <a:cs typeface="Arial" panose="020B0604020202020204" pitchFamily="34" charset="0"/>
              </a:rPr>
              <a:t>Pasadena, California</a:t>
            </a:r>
          </a:p>
          <a:p>
            <a:endParaRPr lang="en-US" sz="2200" dirty="0">
              <a:latin typeface="Helvetica" pitchFamily="2" charset="0"/>
              <a:cs typeface="Arial" panose="020B0604020202020204" pitchFamily="34" charset="0"/>
            </a:endParaRPr>
          </a:p>
          <a:p>
            <a:r>
              <a:rPr lang="en-US" sz="2200" b="1" dirty="0" err="1">
                <a:latin typeface="Helvetica" pitchFamily="2" charset="0"/>
                <a:cs typeface="Arial" panose="020B0604020202020204" pitchFamily="34" charset="0"/>
              </a:rPr>
              <a:t>www.nasa.gov</a:t>
            </a:r>
            <a:endParaRPr lang="en-US" sz="2200" b="1" dirty="0">
              <a:latin typeface="Helvetica" pitchFamily="2" charset="0"/>
              <a:cs typeface="Arial" panose="020B0604020202020204" pitchFamily="34" charset="0"/>
            </a:endParaRPr>
          </a:p>
        </p:txBody>
      </p:sp>
      <p:sp>
        <p:nvSpPr>
          <p:cNvPr id="20" name="TextBox 19">
            <a:extLst>
              <a:ext uri="{FF2B5EF4-FFF2-40B4-BE49-F238E27FC236}">
                <a16:creationId xmlns:a16="http://schemas.microsoft.com/office/drawing/2014/main" id="{DDCEF572-2829-0469-6F59-0BC67CCE459B}"/>
              </a:ext>
            </a:extLst>
          </p:cNvPr>
          <p:cNvSpPr txBox="1"/>
          <p:nvPr/>
        </p:nvSpPr>
        <p:spPr>
          <a:xfrm>
            <a:off x="1173616" y="31099133"/>
            <a:ext cx="5976257" cy="1323439"/>
          </a:xfrm>
          <a:prstGeom prst="rect">
            <a:avLst/>
          </a:prstGeom>
          <a:noFill/>
        </p:spPr>
        <p:txBody>
          <a:bodyPr wrap="square" rtlCol="0">
            <a:spAutoFit/>
          </a:bodyPr>
          <a:lstStyle/>
          <a:p>
            <a:pPr>
              <a:spcBef>
                <a:spcPts val="1200"/>
              </a:spcBef>
            </a:pPr>
            <a:r>
              <a:rPr lang="en-US" sz="2000" dirty="0">
                <a:latin typeface="Arial" panose="020B0604020202020204" pitchFamily="34" charset="0"/>
                <a:cs typeface="Arial" panose="020B0604020202020204" pitchFamily="34" charset="0"/>
              </a:rPr>
              <a:t>Clearance Number: CL#00-0000</a:t>
            </a:r>
          </a:p>
          <a:p>
            <a:pPr>
              <a:spcBef>
                <a:spcPts val="1200"/>
              </a:spcBef>
            </a:pPr>
            <a:r>
              <a:rPr lang="en-US" sz="2000" dirty="0">
                <a:latin typeface="Arial" panose="020B0604020202020204" pitchFamily="34" charset="0"/>
                <a:cs typeface="Arial" panose="020B0604020202020204" pitchFamily="34" charset="0"/>
              </a:rPr>
              <a:t>Poster Number: Postdoc-P-003</a:t>
            </a:r>
          </a:p>
          <a:p>
            <a:pPr>
              <a:spcBef>
                <a:spcPts val="1200"/>
              </a:spcBef>
            </a:pPr>
            <a:r>
              <a:rPr lang="en-US" sz="2000" dirty="0">
                <a:latin typeface="Helvetica" pitchFamily="2" charset="0"/>
                <a:cs typeface="Arial" panose="020B0604020202020204" pitchFamily="34" charset="0"/>
              </a:rPr>
              <a:t>Copyright 2025. All rights reserved.</a:t>
            </a:r>
          </a:p>
        </p:txBody>
      </p:sp>
      <p:sp>
        <p:nvSpPr>
          <p:cNvPr id="21" name="TextBox 20">
            <a:extLst>
              <a:ext uri="{FF2B5EF4-FFF2-40B4-BE49-F238E27FC236}">
                <a16:creationId xmlns:a16="http://schemas.microsoft.com/office/drawing/2014/main" id="{0C163949-825A-3308-DC97-7F4B21CA84C5}"/>
              </a:ext>
            </a:extLst>
          </p:cNvPr>
          <p:cNvSpPr txBox="1"/>
          <p:nvPr/>
        </p:nvSpPr>
        <p:spPr>
          <a:xfrm>
            <a:off x="8881412" y="28175255"/>
            <a:ext cx="9798392" cy="4247317"/>
          </a:xfrm>
          <a:prstGeom prst="rect">
            <a:avLst/>
          </a:prstGeom>
          <a:noFill/>
        </p:spPr>
        <p:txBody>
          <a:bodyPr wrap="square" rtlCol="0">
            <a:spAutoFit/>
          </a:bodyPr>
          <a:lstStyle/>
          <a:p>
            <a:pPr>
              <a:spcBef>
                <a:spcPct val="0"/>
              </a:spcBef>
            </a:pPr>
            <a:r>
              <a:rPr lang="en-US" altLang="en-US" sz="3000" b="1" dirty="0">
                <a:latin typeface="Arial" panose="020B0604020202020204" pitchFamily="34" charset="0"/>
              </a:rPr>
              <a:t>Publications and Acknowledgements:</a:t>
            </a:r>
          </a:p>
          <a:p>
            <a:pPr>
              <a:spcBef>
                <a:spcPct val="0"/>
              </a:spcBef>
            </a:pPr>
            <a:r>
              <a:rPr lang="en-US" altLang="en-US" sz="3000" dirty="0">
                <a:latin typeface="Arial" panose="020B0604020202020204" pitchFamily="34" charset="0"/>
              </a:rPr>
              <a:t>H. E. Gillespie, A. </a:t>
            </a:r>
            <a:r>
              <a:rPr lang="en-US" altLang="en-US" sz="3000" dirty="0" err="1">
                <a:latin typeface="Arial" panose="020B0604020202020204" pitchFamily="34" charset="0"/>
              </a:rPr>
              <a:t>Kleinböhl</a:t>
            </a:r>
            <a:r>
              <a:rPr lang="en-US" altLang="en-US" sz="3000" dirty="0">
                <a:latin typeface="Arial" panose="020B0604020202020204" pitchFamily="34" charset="0"/>
              </a:rPr>
              <a:t>, C. Lee, and L. J. Steele (2024), Investigation of the Radiative Impact and Transport of Martian Aerosols Using </a:t>
            </a:r>
            <a:r>
              <a:rPr lang="en-US" altLang="en-US" sz="3000" dirty="0" err="1">
                <a:latin typeface="Arial" panose="020B0604020202020204" pitchFamily="34" charset="0"/>
              </a:rPr>
              <a:t>MarsWRF</a:t>
            </a:r>
            <a:r>
              <a:rPr lang="en-US" altLang="en-US" sz="3000" dirty="0">
                <a:latin typeface="Arial" panose="020B0604020202020204" pitchFamily="34" charset="0"/>
              </a:rPr>
              <a:t>, Tenth International Conference on Mars, Pasadena, CA and AGU Fall Meeting, Washington, DC</a:t>
            </a:r>
          </a:p>
          <a:p>
            <a:pPr>
              <a:spcBef>
                <a:spcPct val="0"/>
              </a:spcBef>
            </a:pPr>
            <a:r>
              <a:rPr lang="en-US" altLang="en-US" sz="3000" b="1" dirty="0">
                <a:latin typeface="Arial" panose="020B0604020202020204" pitchFamily="34" charset="0"/>
              </a:rPr>
              <a:t>Author Contact Information: </a:t>
            </a:r>
          </a:p>
          <a:p>
            <a:pPr>
              <a:spcBef>
                <a:spcPct val="0"/>
              </a:spcBef>
            </a:pPr>
            <a:r>
              <a:rPr lang="en-US" altLang="en-US" sz="3000" b="1" i="1" dirty="0">
                <a:solidFill>
                  <a:schemeClr val="bg2">
                    <a:lumMod val="50000"/>
                  </a:schemeClr>
                </a:solidFill>
                <a:latin typeface="Arial" panose="020B0604020202020204" pitchFamily="34" charset="0"/>
              </a:rPr>
              <a:t>818-354-2970, hartzel.e.gillespie@jpl.nasa.gov</a:t>
            </a:r>
            <a:endParaRPr lang="en-US" altLang="en-US" sz="3000" i="1" dirty="0">
              <a:solidFill>
                <a:schemeClr val="bg2">
                  <a:lumMod val="50000"/>
                </a:schemeClr>
              </a:solidFill>
              <a:latin typeface="Arial" panose="020B0604020202020204" pitchFamily="34" charset="0"/>
            </a:endParaRPr>
          </a:p>
          <a:p>
            <a:endParaRPr lang="en-US" sz="3000" dirty="0"/>
          </a:p>
        </p:txBody>
      </p:sp>
      <p:sp>
        <p:nvSpPr>
          <p:cNvPr id="22" name="Rectangle 21">
            <a:extLst>
              <a:ext uri="{FF2B5EF4-FFF2-40B4-BE49-F238E27FC236}">
                <a16:creationId xmlns:a16="http://schemas.microsoft.com/office/drawing/2014/main" id="{A0AD165F-4383-9ED5-433A-8CD61BDD6090}"/>
              </a:ext>
            </a:extLst>
          </p:cNvPr>
          <p:cNvSpPr/>
          <p:nvPr/>
        </p:nvSpPr>
        <p:spPr>
          <a:xfrm>
            <a:off x="728040" y="13272737"/>
            <a:ext cx="9875520" cy="2062103"/>
          </a:xfrm>
          <a:prstGeom prst="rect">
            <a:avLst/>
          </a:prstGeom>
        </p:spPr>
        <p:txBody>
          <a:bodyPr wrap="square">
            <a:spAutoFit/>
          </a:bodyPr>
          <a:lstStyle/>
          <a:p>
            <a:r>
              <a:rPr lang="en-US" sz="3200" b="1" dirty="0"/>
              <a:t>Objective </a:t>
            </a:r>
            <a:endParaRPr lang="en-US" sz="3200" dirty="0">
              <a:solidFill>
                <a:srgbClr val="FF0000"/>
              </a:solidFill>
            </a:endParaRPr>
          </a:p>
          <a:p>
            <a:r>
              <a:rPr lang="en-US" sz="3200" dirty="0"/>
              <a:t>Determine how changes in the dust particle sizes being lifted from the Martian surface affect the amount and transport of aerosols within the Martian atmosphere.</a:t>
            </a:r>
          </a:p>
        </p:txBody>
      </p:sp>
      <p:sp>
        <p:nvSpPr>
          <p:cNvPr id="23" name="Rectangle 22">
            <a:extLst>
              <a:ext uri="{FF2B5EF4-FFF2-40B4-BE49-F238E27FC236}">
                <a16:creationId xmlns:a16="http://schemas.microsoft.com/office/drawing/2014/main" id="{AA3CC122-F231-606A-D2B7-8AACDD3887AD}"/>
              </a:ext>
            </a:extLst>
          </p:cNvPr>
          <p:cNvSpPr/>
          <p:nvPr/>
        </p:nvSpPr>
        <p:spPr>
          <a:xfrm>
            <a:off x="731520" y="7505767"/>
            <a:ext cx="9875520" cy="5755422"/>
          </a:xfrm>
          <a:prstGeom prst="rect">
            <a:avLst/>
          </a:prstGeom>
        </p:spPr>
        <p:txBody>
          <a:bodyPr wrap="square">
            <a:spAutoFit/>
          </a:bodyPr>
          <a:lstStyle/>
          <a:p>
            <a:r>
              <a:rPr lang="en-US" sz="3200" b="1" dirty="0"/>
              <a:t>Background </a:t>
            </a:r>
            <a:endParaRPr lang="en-US" sz="3200" dirty="0">
              <a:solidFill>
                <a:srgbClr val="FF0000"/>
              </a:solidFill>
            </a:endParaRPr>
          </a:p>
          <a:p>
            <a:r>
              <a:rPr lang="en-US" sz="2400" dirty="0"/>
              <a:t>	The dynamics of the Martian atmosphere are strongly influenced by ever-present dust as well as water ice clouds. These aerosols have a strong radiative effect on the atmosphere through both scattering and absorption. The Mars Climate Sounder (MCS) (McCleese et al., 2007), by observing the Martian atmosphere in the infrared, constrains the amount and location of the dust and water ice. However, MCS retrievals assume a distribution of sizes of dust particles, and this particle size distribution is not well constrained. Furthermore, it is known that the dust particle size distribution changes over the course of the year. In particular, during dust storms, it is known that the dust in the atmosphere is, on average, larger than it is during the rest of the year (e.g. Chen-Chen et al., 2021). The amount of influence the particle size distribution has on aerosol transport is not well quantified, and it is not known what changes in atmospheric dynamics and transport pathways for aerosols arise as a result of changes in the aerosol particle size distribution.</a:t>
            </a:r>
          </a:p>
        </p:txBody>
      </p:sp>
      <p:sp>
        <p:nvSpPr>
          <p:cNvPr id="24" name="Rectangle 23">
            <a:extLst>
              <a:ext uri="{FF2B5EF4-FFF2-40B4-BE49-F238E27FC236}">
                <a16:creationId xmlns:a16="http://schemas.microsoft.com/office/drawing/2014/main" id="{8E5EA3A6-500A-209C-E465-2547F7892284}"/>
              </a:ext>
            </a:extLst>
          </p:cNvPr>
          <p:cNvSpPr/>
          <p:nvPr/>
        </p:nvSpPr>
        <p:spPr>
          <a:xfrm>
            <a:off x="731520" y="20450653"/>
            <a:ext cx="9875520" cy="3908762"/>
          </a:xfrm>
          <a:prstGeom prst="rect">
            <a:avLst/>
          </a:prstGeom>
        </p:spPr>
        <p:txBody>
          <a:bodyPr wrap="square">
            <a:spAutoFit/>
          </a:bodyPr>
          <a:lstStyle/>
          <a:p>
            <a:r>
              <a:rPr lang="en-US" sz="3200" b="1" dirty="0"/>
              <a:t>Approach</a:t>
            </a:r>
            <a:endParaRPr lang="en-US" sz="3200" dirty="0">
              <a:solidFill>
                <a:srgbClr val="FF0000"/>
              </a:solidFill>
            </a:endParaRPr>
          </a:p>
          <a:p>
            <a:r>
              <a:rPr lang="en-US" sz="2400" dirty="0"/>
              <a:t>	We simulate the Martian atmosphere using the Mars Weather Research and Forecasting (</a:t>
            </a:r>
            <a:r>
              <a:rPr lang="en-US" sz="2400" dirty="0" err="1"/>
              <a:t>MarsWRF</a:t>
            </a:r>
            <a:r>
              <a:rPr lang="en-US" sz="2400" dirty="0"/>
              <a:t>) global climate model (GCM) (Richardson et al., 2007; Lee et al., 2018). </a:t>
            </a:r>
            <a:r>
              <a:rPr lang="en-US" sz="2400" dirty="0" err="1"/>
              <a:t>MarsWRF</a:t>
            </a:r>
            <a:r>
              <a:rPr lang="en-US" sz="2400" dirty="0"/>
              <a:t> provides information about temperatures, winds, aerosol quantities, and the dust particle size distribution everywhere in the simulated Martian atmosphere. To make our </a:t>
            </a:r>
            <a:r>
              <a:rPr lang="en-US" sz="2400" dirty="0" err="1"/>
              <a:t>MarsWRF</a:t>
            </a:r>
            <a:r>
              <a:rPr lang="en-US" sz="2400" dirty="0"/>
              <a:t> run more closely resemble reality, we force dust to be lifted from the surface if more dust is present in MCS observations than there is in the </a:t>
            </a:r>
            <a:r>
              <a:rPr lang="en-US" sz="2400" dirty="0" err="1"/>
              <a:t>MarsWRF</a:t>
            </a:r>
            <a:r>
              <a:rPr lang="en-US" sz="2400" dirty="0"/>
              <a:t> simulation (Montabone et al., 2015). Using </a:t>
            </a:r>
            <a:r>
              <a:rPr lang="en-US" sz="2400" dirty="0" err="1"/>
              <a:t>MarsWRF</a:t>
            </a:r>
            <a:r>
              <a:rPr lang="en-US" sz="2400" dirty="0"/>
              <a:t>, we vary the particle size of the dust lifted from the surface of Mars.</a:t>
            </a:r>
          </a:p>
        </p:txBody>
      </p:sp>
      <p:sp>
        <p:nvSpPr>
          <p:cNvPr id="25" name="Rectangle 24">
            <a:extLst>
              <a:ext uri="{FF2B5EF4-FFF2-40B4-BE49-F238E27FC236}">
                <a16:creationId xmlns:a16="http://schemas.microsoft.com/office/drawing/2014/main" id="{F08F02A9-6EF0-7928-A66C-F0279FA445BC}"/>
              </a:ext>
            </a:extLst>
          </p:cNvPr>
          <p:cNvSpPr/>
          <p:nvPr/>
        </p:nvSpPr>
        <p:spPr>
          <a:xfrm>
            <a:off x="11228832" y="25983953"/>
            <a:ext cx="9875520" cy="2062103"/>
          </a:xfrm>
          <a:prstGeom prst="rect">
            <a:avLst/>
          </a:prstGeom>
        </p:spPr>
        <p:txBody>
          <a:bodyPr wrap="square">
            <a:spAutoFit/>
          </a:bodyPr>
          <a:lstStyle/>
          <a:p>
            <a:r>
              <a:rPr lang="en-US" sz="3200" b="1" dirty="0"/>
              <a:t>Significance of Results/Benefits to NASA/JPL </a:t>
            </a:r>
            <a:endParaRPr lang="en-US" sz="3200" dirty="0">
              <a:solidFill>
                <a:srgbClr val="FF0000"/>
              </a:solidFill>
            </a:endParaRPr>
          </a:p>
          <a:p>
            <a:r>
              <a:rPr lang="en-US" sz="2400" dirty="0"/>
              <a:t>Quantifying the radiative effects of aerosols may accomplish the following:</a:t>
            </a:r>
          </a:p>
          <a:p>
            <a:pPr marL="457200" indent="-457200">
              <a:buAutoNum type="arabicParenR"/>
            </a:pPr>
            <a:r>
              <a:rPr lang="en-US" sz="2400" dirty="0"/>
              <a:t>Improved knowledge of atmospheric dynamics and aerosol transport</a:t>
            </a:r>
          </a:p>
          <a:p>
            <a:pPr marL="457200" indent="-457200">
              <a:buAutoNum type="arabicParenR"/>
            </a:pPr>
            <a:r>
              <a:rPr lang="en-US" sz="2400" dirty="0"/>
              <a:t>More precise entry and descent to Mars</a:t>
            </a:r>
          </a:p>
          <a:p>
            <a:pPr marL="457200" indent="-457200">
              <a:buAutoNum type="arabicParenR"/>
            </a:pPr>
            <a:r>
              <a:rPr lang="en-US" sz="2400" dirty="0"/>
              <a:t>Tighter constraints on energy usage and solar energy generation </a:t>
            </a:r>
          </a:p>
        </p:txBody>
      </p:sp>
      <p:sp>
        <p:nvSpPr>
          <p:cNvPr id="26" name="Rectangle 25">
            <a:extLst>
              <a:ext uri="{FF2B5EF4-FFF2-40B4-BE49-F238E27FC236}">
                <a16:creationId xmlns:a16="http://schemas.microsoft.com/office/drawing/2014/main" id="{4D88D247-E247-1C9C-2A9F-45D4E6040B12}"/>
              </a:ext>
            </a:extLst>
          </p:cNvPr>
          <p:cNvSpPr/>
          <p:nvPr/>
        </p:nvSpPr>
        <p:spPr>
          <a:xfrm>
            <a:off x="801361" y="24535141"/>
            <a:ext cx="9875520" cy="3170099"/>
          </a:xfrm>
          <a:prstGeom prst="rect">
            <a:avLst/>
          </a:prstGeom>
        </p:spPr>
        <p:txBody>
          <a:bodyPr wrap="square">
            <a:spAutoFit/>
          </a:bodyPr>
          <a:lstStyle/>
          <a:p>
            <a:r>
              <a:rPr lang="en-US" sz="3200" b="1" dirty="0"/>
              <a:t>Future Work </a:t>
            </a:r>
            <a:endParaRPr lang="en-US" sz="3200" dirty="0">
              <a:solidFill>
                <a:srgbClr val="FF0000"/>
              </a:solidFill>
            </a:endParaRPr>
          </a:p>
          <a:p>
            <a:r>
              <a:rPr lang="en-US" sz="2400" dirty="0">
                <a:solidFill>
                  <a:srgbClr val="000000"/>
                </a:solidFill>
                <a:latin typeface="Calibri" panose="020F0502020204030204" pitchFamily="34" charset="0"/>
              </a:rPr>
              <a:t>	Runs will be performed for another Mars year to quantify interannual variability, and the rate of formation of ice particles will be varied. We will also analyze the meridional transport of dust and water in </a:t>
            </a:r>
            <a:r>
              <a:rPr lang="en-US" sz="2400" dirty="0" err="1">
                <a:solidFill>
                  <a:srgbClr val="000000"/>
                </a:solidFill>
                <a:latin typeface="Calibri" panose="020F0502020204030204" pitchFamily="34" charset="0"/>
              </a:rPr>
              <a:t>MarsWRF</a:t>
            </a:r>
            <a:r>
              <a:rPr lang="en-US" sz="2400" dirty="0">
                <a:solidFill>
                  <a:srgbClr val="000000"/>
                </a:solidFill>
                <a:latin typeface="Calibri" panose="020F0502020204030204" pitchFamily="34" charset="0"/>
              </a:rPr>
              <a:t> by decomposing the transport into mean, stationary, and transient components. This work in progress will be presented at the AGU Fall Meeting in New Orleans, LA in December, and a paper summarizing the work will be submitted in the spring to Icarus or JGR-Planets.</a:t>
            </a:r>
            <a:endParaRPr lang="en-US" sz="2400" dirty="0">
              <a:solidFill>
                <a:srgbClr val="0070C0"/>
              </a:solidFill>
            </a:endParaRPr>
          </a:p>
        </p:txBody>
      </p:sp>
      <p:pic>
        <p:nvPicPr>
          <p:cNvPr id="13" name="Picture 12">
            <a:extLst>
              <a:ext uri="{FF2B5EF4-FFF2-40B4-BE49-F238E27FC236}">
                <a16:creationId xmlns:a16="http://schemas.microsoft.com/office/drawing/2014/main" id="{0DE3C666-5160-577E-D83D-F6FEE5302252}"/>
              </a:ext>
            </a:extLst>
          </p:cNvPr>
          <p:cNvPicPr>
            <a:picLocks noChangeAspect="1"/>
          </p:cNvPicPr>
          <p:nvPr/>
        </p:nvPicPr>
        <p:blipFill>
          <a:blip r:embed="rId3"/>
          <a:srcRect/>
          <a:stretch/>
        </p:blipFill>
        <p:spPr>
          <a:xfrm>
            <a:off x="11335081" y="13437870"/>
            <a:ext cx="4937758" cy="3701908"/>
          </a:xfrm>
          <a:prstGeom prst="rect">
            <a:avLst/>
          </a:prstGeom>
        </p:spPr>
      </p:pic>
      <p:pic>
        <p:nvPicPr>
          <p:cNvPr id="16" name="Picture 15">
            <a:extLst>
              <a:ext uri="{FF2B5EF4-FFF2-40B4-BE49-F238E27FC236}">
                <a16:creationId xmlns:a16="http://schemas.microsoft.com/office/drawing/2014/main" id="{291A0EDE-AD03-F920-3A17-2F7C8C136D9A}"/>
              </a:ext>
            </a:extLst>
          </p:cNvPr>
          <p:cNvPicPr>
            <a:picLocks noChangeAspect="1"/>
          </p:cNvPicPr>
          <p:nvPr/>
        </p:nvPicPr>
        <p:blipFill>
          <a:blip r:embed="rId4"/>
          <a:srcRect/>
          <a:stretch/>
        </p:blipFill>
        <p:spPr>
          <a:xfrm>
            <a:off x="16279801" y="13437870"/>
            <a:ext cx="4937758" cy="3701908"/>
          </a:xfrm>
          <a:prstGeom prst="rect">
            <a:avLst/>
          </a:prstGeom>
        </p:spPr>
      </p:pic>
      <p:pic>
        <p:nvPicPr>
          <p:cNvPr id="17" name="Picture 16">
            <a:extLst>
              <a:ext uri="{FF2B5EF4-FFF2-40B4-BE49-F238E27FC236}">
                <a16:creationId xmlns:a16="http://schemas.microsoft.com/office/drawing/2014/main" id="{439B50BA-AF6C-9556-7133-83933D9221E8}"/>
              </a:ext>
            </a:extLst>
          </p:cNvPr>
          <p:cNvPicPr>
            <a:picLocks noChangeAspect="1"/>
          </p:cNvPicPr>
          <p:nvPr/>
        </p:nvPicPr>
        <p:blipFill>
          <a:blip r:embed="rId5"/>
          <a:srcRect/>
          <a:stretch/>
        </p:blipFill>
        <p:spPr>
          <a:xfrm>
            <a:off x="11335081" y="17094940"/>
            <a:ext cx="4937758" cy="3701908"/>
          </a:xfrm>
          <a:prstGeom prst="rect">
            <a:avLst/>
          </a:prstGeom>
        </p:spPr>
      </p:pic>
      <p:pic>
        <p:nvPicPr>
          <p:cNvPr id="18" name="Picture 17">
            <a:extLst>
              <a:ext uri="{FF2B5EF4-FFF2-40B4-BE49-F238E27FC236}">
                <a16:creationId xmlns:a16="http://schemas.microsoft.com/office/drawing/2014/main" id="{CAB0B05F-F217-00A8-18F7-C6C903BC6053}"/>
              </a:ext>
            </a:extLst>
          </p:cNvPr>
          <p:cNvPicPr>
            <a:picLocks noChangeAspect="1"/>
          </p:cNvPicPr>
          <p:nvPr/>
        </p:nvPicPr>
        <p:blipFill>
          <a:blip r:embed="rId6"/>
          <a:srcRect/>
          <a:stretch/>
        </p:blipFill>
        <p:spPr>
          <a:xfrm>
            <a:off x="16279801" y="17094940"/>
            <a:ext cx="4937758" cy="3701908"/>
          </a:xfrm>
          <a:prstGeom prst="rect">
            <a:avLst/>
          </a:prstGeom>
        </p:spPr>
      </p:pic>
      <p:pic>
        <p:nvPicPr>
          <p:cNvPr id="29" name="Picture 28">
            <a:extLst>
              <a:ext uri="{FF2B5EF4-FFF2-40B4-BE49-F238E27FC236}">
                <a16:creationId xmlns:a16="http://schemas.microsoft.com/office/drawing/2014/main" id="{DBE376F2-8016-A8F1-EA48-E4CD1CB842DB}"/>
              </a:ext>
            </a:extLst>
          </p:cNvPr>
          <p:cNvPicPr>
            <a:picLocks noChangeAspect="1"/>
          </p:cNvPicPr>
          <p:nvPr/>
        </p:nvPicPr>
        <p:blipFill>
          <a:blip r:embed="rId7"/>
          <a:srcRect/>
          <a:stretch/>
        </p:blipFill>
        <p:spPr>
          <a:xfrm>
            <a:off x="735001" y="15473713"/>
            <a:ext cx="4937758" cy="3701908"/>
          </a:xfrm>
          <a:prstGeom prst="rect">
            <a:avLst/>
          </a:prstGeom>
        </p:spPr>
      </p:pic>
      <p:pic>
        <p:nvPicPr>
          <p:cNvPr id="30" name="Picture 29">
            <a:extLst>
              <a:ext uri="{FF2B5EF4-FFF2-40B4-BE49-F238E27FC236}">
                <a16:creationId xmlns:a16="http://schemas.microsoft.com/office/drawing/2014/main" id="{2F91CFD3-DD3F-9908-4DD4-91E2D7942CFB}"/>
              </a:ext>
            </a:extLst>
          </p:cNvPr>
          <p:cNvPicPr>
            <a:picLocks noChangeAspect="1"/>
          </p:cNvPicPr>
          <p:nvPr/>
        </p:nvPicPr>
        <p:blipFill>
          <a:blip r:embed="rId8"/>
          <a:srcRect/>
          <a:stretch/>
        </p:blipFill>
        <p:spPr>
          <a:xfrm>
            <a:off x="5679721" y="15473713"/>
            <a:ext cx="4937758" cy="3701908"/>
          </a:xfrm>
          <a:prstGeom prst="rect">
            <a:avLst/>
          </a:prstGeom>
        </p:spPr>
      </p:pic>
      <p:pic>
        <p:nvPicPr>
          <p:cNvPr id="31" name="Picture 30">
            <a:extLst>
              <a:ext uri="{FF2B5EF4-FFF2-40B4-BE49-F238E27FC236}">
                <a16:creationId xmlns:a16="http://schemas.microsoft.com/office/drawing/2014/main" id="{D42AA1EC-2E51-91F3-13F5-15D7AD8915DA}"/>
              </a:ext>
            </a:extLst>
          </p:cNvPr>
          <p:cNvPicPr>
            <a:picLocks noChangeAspect="1"/>
          </p:cNvPicPr>
          <p:nvPr/>
        </p:nvPicPr>
        <p:blipFill>
          <a:blip r:embed="rId9"/>
          <a:srcRect/>
          <a:stretch/>
        </p:blipFill>
        <p:spPr>
          <a:xfrm>
            <a:off x="11342043" y="20752010"/>
            <a:ext cx="4937758" cy="3701908"/>
          </a:xfrm>
          <a:prstGeom prst="rect">
            <a:avLst/>
          </a:prstGeom>
        </p:spPr>
      </p:pic>
      <p:pic>
        <p:nvPicPr>
          <p:cNvPr id="32" name="Picture 31">
            <a:extLst>
              <a:ext uri="{FF2B5EF4-FFF2-40B4-BE49-F238E27FC236}">
                <a16:creationId xmlns:a16="http://schemas.microsoft.com/office/drawing/2014/main" id="{AFF8C918-F0E3-78CA-605B-1264BD1DB899}"/>
              </a:ext>
            </a:extLst>
          </p:cNvPr>
          <p:cNvPicPr>
            <a:picLocks noChangeAspect="1"/>
          </p:cNvPicPr>
          <p:nvPr/>
        </p:nvPicPr>
        <p:blipFill>
          <a:blip r:embed="rId10"/>
          <a:srcRect/>
          <a:stretch/>
        </p:blipFill>
        <p:spPr>
          <a:xfrm>
            <a:off x="16286763" y="20752010"/>
            <a:ext cx="4937758" cy="3701908"/>
          </a:xfrm>
          <a:prstGeom prst="rect">
            <a:avLst/>
          </a:prstGeom>
        </p:spPr>
      </p:pic>
      <p:sp>
        <p:nvSpPr>
          <p:cNvPr id="37" name="Rectangle 36">
            <a:extLst>
              <a:ext uri="{FF2B5EF4-FFF2-40B4-BE49-F238E27FC236}">
                <a16:creationId xmlns:a16="http://schemas.microsoft.com/office/drawing/2014/main" id="{EAD482AD-E7B3-A715-6E88-39C1619761FC}"/>
              </a:ext>
            </a:extLst>
          </p:cNvPr>
          <p:cNvSpPr/>
          <p:nvPr/>
        </p:nvSpPr>
        <p:spPr>
          <a:xfrm>
            <a:off x="689940" y="19147524"/>
            <a:ext cx="9875520" cy="1200329"/>
          </a:xfrm>
          <a:prstGeom prst="rect">
            <a:avLst/>
          </a:prstGeom>
        </p:spPr>
        <p:txBody>
          <a:bodyPr wrap="square">
            <a:spAutoFit/>
          </a:bodyPr>
          <a:lstStyle/>
          <a:p>
            <a:r>
              <a:rPr lang="en-US" sz="2400" dirty="0"/>
              <a:t>Figure 1: Zonal mean temperature cross-section and column dust optical depth timeseries for the “base run” of </a:t>
            </a:r>
            <a:r>
              <a:rPr lang="en-US" sz="2400" dirty="0" err="1"/>
              <a:t>MarsWRF</a:t>
            </a:r>
            <a:r>
              <a:rPr lang="en-US" sz="2400" dirty="0"/>
              <a:t> at the autumnal equinox (Ls 180): dust is lifted with an effective radius of 2 </a:t>
            </a:r>
            <a:r>
              <a:rPr lang="el-GR" sz="2400" dirty="0"/>
              <a:t>μ</a:t>
            </a:r>
            <a:r>
              <a:rPr lang="en-US" sz="2400" dirty="0"/>
              <a:t>m and variance of 0.3. </a:t>
            </a:r>
          </a:p>
        </p:txBody>
      </p:sp>
      <p:sp>
        <p:nvSpPr>
          <p:cNvPr id="38" name="Rectangle 37">
            <a:extLst>
              <a:ext uri="{FF2B5EF4-FFF2-40B4-BE49-F238E27FC236}">
                <a16:creationId xmlns:a16="http://schemas.microsoft.com/office/drawing/2014/main" id="{7A1D4B0A-F8A1-1DEF-C6F2-46234B5AFE62}"/>
              </a:ext>
            </a:extLst>
          </p:cNvPr>
          <p:cNvSpPr/>
          <p:nvPr/>
        </p:nvSpPr>
        <p:spPr>
          <a:xfrm>
            <a:off x="11228832" y="24387676"/>
            <a:ext cx="9875520" cy="1569660"/>
          </a:xfrm>
          <a:prstGeom prst="rect">
            <a:avLst/>
          </a:prstGeom>
        </p:spPr>
        <p:txBody>
          <a:bodyPr wrap="square">
            <a:spAutoFit/>
          </a:bodyPr>
          <a:lstStyle/>
          <a:p>
            <a:r>
              <a:rPr lang="en-US" sz="2400" dirty="0"/>
              <a:t>Figure 2: Zonal mean temperature cross-section and ice mass mixing ratio (ppm) cross sections at the peak of the Mars Year 32 “A” regional dust storm. The rows show results with different lifted dust effective radii: top row 1 </a:t>
            </a:r>
            <a:r>
              <a:rPr lang="el-GR" sz="2400" dirty="0"/>
              <a:t>μ</a:t>
            </a:r>
            <a:r>
              <a:rPr lang="en-US" sz="2400" dirty="0"/>
              <a:t>m, middle row 2 </a:t>
            </a:r>
            <a:r>
              <a:rPr lang="el-GR" sz="2400" dirty="0"/>
              <a:t>μ</a:t>
            </a:r>
            <a:r>
              <a:rPr lang="en-US" sz="2400" dirty="0"/>
              <a:t>m, and bottom row 4 </a:t>
            </a:r>
            <a:r>
              <a:rPr lang="el-GR" sz="2400" dirty="0"/>
              <a:t>μ</a:t>
            </a:r>
            <a:r>
              <a:rPr lang="en-US" sz="2400" dirty="0"/>
              <a:t>m. </a:t>
            </a:r>
          </a:p>
        </p:txBody>
      </p:sp>
      <p:sp>
        <p:nvSpPr>
          <p:cNvPr id="39" name="Rectangle 38">
            <a:extLst>
              <a:ext uri="{FF2B5EF4-FFF2-40B4-BE49-F238E27FC236}">
                <a16:creationId xmlns:a16="http://schemas.microsoft.com/office/drawing/2014/main" id="{8D1CB45A-CA97-9C8D-9C4D-100086610353}"/>
              </a:ext>
            </a:extLst>
          </p:cNvPr>
          <p:cNvSpPr/>
          <p:nvPr/>
        </p:nvSpPr>
        <p:spPr>
          <a:xfrm>
            <a:off x="11228832" y="7424271"/>
            <a:ext cx="9875520" cy="6124754"/>
          </a:xfrm>
          <a:prstGeom prst="rect">
            <a:avLst/>
          </a:prstGeom>
        </p:spPr>
        <p:txBody>
          <a:bodyPr wrap="square">
            <a:spAutoFit/>
          </a:bodyPr>
          <a:lstStyle/>
          <a:p>
            <a:r>
              <a:rPr lang="en-US" sz="3200" b="1" dirty="0"/>
              <a:t>Results </a:t>
            </a:r>
            <a:endParaRPr lang="en-US" sz="3200" dirty="0">
              <a:solidFill>
                <a:srgbClr val="FF0000"/>
              </a:solidFill>
            </a:endParaRPr>
          </a:p>
          <a:p>
            <a:r>
              <a:rPr lang="en-US" sz="2400" dirty="0"/>
              <a:t>	Figure 1 shows equinoctial temperatures as well as full year column dust optical depths (“</a:t>
            </a:r>
            <a:r>
              <a:rPr lang="en-US" sz="2400" dirty="0" err="1"/>
              <a:t>taus</a:t>
            </a:r>
            <a:r>
              <a:rPr lang="en-US" sz="2400" dirty="0"/>
              <a:t>”) from the “base run” of </a:t>
            </a:r>
            <a:r>
              <a:rPr lang="en-US" sz="2400" dirty="0" err="1"/>
              <a:t>MarsWRF</a:t>
            </a:r>
            <a:r>
              <a:rPr lang="en-US" sz="2400" dirty="0"/>
              <a:t>, which lifts dust with an effective radius of 2 </a:t>
            </a:r>
            <a:r>
              <a:rPr lang="el-GR" sz="2400" dirty="0"/>
              <a:t>μ</a:t>
            </a:r>
            <a:r>
              <a:rPr lang="en-US" sz="2400" dirty="0"/>
              <a:t>m. The “A” regional dust storm (Kass et al., 2016) is readily apparent, and it peaks at Ls 227. The effect of changing the dust effective radius has on the temperature and dust in </a:t>
            </a:r>
            <a:r>
              <a:rPr lang="en-US" sz="2400" dirty="0" err="1"/>
              <a:t>MarsWRF</a:t>
            </a:r>
            <a:r>
              <a:rPr lang="en-US" sz="2400" dirty="0"/>
              <a:t> is shown in Figure 2. As the dust effective radius increases, the strength of the polar warming (the protruding peak in temperature from 50 N, 100 Pa up to 80 N, 0.5 Pa) weakens, which is indicative of a weakening in the meridional circulation. Such a weakened meridional circulation would supply less water to the atmosphere, which is likely the reason for the reduction in ice in the northern polar region with increasing dust effective radius, and perhaps also the reason for the different extents of the equatorial ice cloud among the runs. The morphology of the north polar clouds also differs: with 1 </a:t>
            </a:r>
            <a:r>
              <a:rPr lang="el-GR" sz="2400" dirty="0"/>
              <a:t>μ</a:t>
            </a:r>
            <a:r>
              <a:rPr lang="en-US" sz="2400" dirty="0"/>
              <a:t>m dust, the north polar clouds are somewhat annular, while at other sizes, the north polar clouds are not annular.</a:t>
            </a:r>
          </a:p>
        </p:txBody>
      </p:sp>
    </p:spTree>
    <p:extLst>
      <p:ext uri="{BB962C8B-B14F-4D97-AF65-F5344CB8AC3E}">
        <p14:creationId xmlns:p14="http://schemas.microsoft.com/office/powerpoint/2010/main" val="187670383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13855</TotalTime>
  <Words>979</Words>
  <Application>Microsoft Office PowerPoint</Application>
  <PresentationFormat>Custom</PresentationFormat>
  <Paragraphs>35</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Calibri Light</vt:lpstr>
      <vt:lpstr>Helvetica</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2022 Poster Template Guidelines</dc:title>
  <dc:creator>Chen, Joy (US 183B)</dc:creator>
  <cp:lastModifiedBy>Gillespie, Hart (US 3222)</cp:lastModifiedBy>
  <cp:revision>68</cp:revision>
  <dcterms:created xsi:type="dcterms:W3CDTF">2022-08-22T17:05:38Z</dcterms:created>
  <dcterms:modified xsi:type="dcterms:W3CDTF">2025-10-30T18:45:14Z</dcterms:modified>
</cp:coreProperties>
</file>